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p:regular r:id="rId28"/>
      <p:bold r:id="rId29"/>
      <p:italic r:id="rId30"/>
      <p:boldItalic r:id="rId31"/>
    </p:embeddedFont>
    <p:embeddedFont>
      <p:font typeface="Nunito"/>
      <p:regular r:id="rId32"/>
      <p:bold r:id="rId33"/>
      <p:italic r:id="rId34"/>
      <p:boldItalic r:id="rId35"/>
    </p:embeddedFont>
    <p:embeddedFont>
      <p:font typeface="Montserrat"/>
      <p:regular r:id="rId36"/>
      <p:bold r:id="rId37"/>
      <p:italic r:id="rId38"/>
      <p:boldItalic r:id="rId39"/>
    </p:embeddedFont>
    <p:embeddedFont>
      <p:font typeface="Lato"/>
      <p:regular r:id="rId40"/>
      <p:bold r:id="rId41"/>
      <p:italic r:id="rId42"/>
      <p:boldItalic r:id="rId43"/>
    </p:embeddedFont>
    <p:embeddedFont>
      <p:font typeface="Maven Pro"/>
      <p:regular r:id="rId44"/>
      <p:bold r:id="rId45"/>
    </p:embeddedFont>
    <p:embeddedFont>
      <p:font typeface="Montserrat ExtraBold"/>
      <p:bold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4.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6.xml"/><Relationship Id="rId44" Type="http://schemas.openxmlformats.org/officeDocument/2006/relationships/font" Target="fonts/MavenPro-regular.fntdata"/><Relationship Id="rId21" Type="http://schemas.openxmlformats.org/officeDocument/2006/relationships/slide" Target="slides/slide15.xml"/><Relationship Id="rId43" Type="http://schemas.openxmlformats.org/officeDocument/2006/relationships/font" Target="fonts/Lato-boldItalic.fntdata"/><Relationship Id="rId24" Type="http://schemas.openxmlformats.org/officeDocument/2006/relationships/slide" Target="slides/slide18.xml"/><Relationship Id="rId46" Type="http://schemas.openxmlformats.org/officeDocument/2006/relationships/font" Target="fonts/MontserratExtraBold-bold.fntdata"/><Relationship Id="rId23" Type="http://schemas.openxmlformats.org/officeDocument/2006/relationships/slide" Target="slides/slide17.xml"/><Relationship Id="rId45" Type="http://schemas.openxmlformats.org/officeDocument/2006/relationships/font" Target="fonts/MavenPr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MontserratExtraBold-boldItalic.fntdata"/><Relationship Id="rId28" Type="http://schemas.openxmlformats.org/officeDocument/2006/relationships/font" Target="fonts/Roboto-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Nunito-bold.fntdata"/><Relationship Id="rId10" Type="http://schemas.openxmlformats.org/officeDocument/2006/relationships/slide" Target="slides/slide4.xml"/><Relationship Id="rId32" Type="http://schemas.openxmlformats.org/officeDocument/2006/relationships/font" Target="fonts/Nunito-regular.fntdata"/><Relationship Id="rId13" Type="http://schemas.openxmlformats.org/officeDocument/2006/relationships/slide" Target="slides/slide7.xml"/><Relationship Id="rId35" Type="http://schemas.openxmlformats.org/officeDocument/2006/relationships/font" Target="fonts/Nunito-boldItalic.fntdata"/><Relationship Id="rId12" Type="http://schemas.openxmlformats.org/officeDocument/2006/relationships/slide" Target="slides/slide6.xml"/><Relationship Id="rId34" Type="http://schemas.openxmlformats.org/officeDocument/2006/relationships/font" Target="fonts/Nunito-italic.fntdata"/><Relationship Id="rId15" Type="http://schemas.openxmlformats.org/officeDocument/2006/relationships/slide" Target="slides/slide9.xml"/><Relationship Id="rId37" Type="http://schemas.openxmlformats.org/officeDocument/2006/relationships/font" Target="fonts/Montserrat-bold.fntdata"/><Relationship Id="rId14" Type="http://schemas.openxmlformats.org/officeDocument/2006/relationships/slide" Target="slides/slide8.xml"/><Relationship Id="rId36" Type="http://schemas.openxmlformats.org/officeDocument/2006/relationships/font" Target="fonts/Montserrat-regular.fntdata"/><Relationship Id="rId17" Type="http://schemas.openxmlformats.org/officeDocument/2006/relationships/slide" Target="slides/slide11.xml"/><Relationship Id="rId39" Type="http://schemas.openxmlformats.org/officeDocument/2006/relationships/font" Target="fonts/Montserrat-boldItalic.fntdata"/><Relationship Id="rId16" Type="http://schemas.openxmlformats.org/officeDocument/2006/relationships/slide" Target="slides/slide10.xml"/><Relationship Id="rId38" Type="http://schemas.openxmlformats.org/officeDocument/2006/relationships/font" Target="fonts/Montserra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2c5440e751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2c5440e751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4ec4268a0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4ec4268a0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4ec4268a09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24ec4268a09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4ec4268a0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4ec4268a0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4ec4268a09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4ec4268a09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4ec4268a09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4ec4268a09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4ec4268a09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4ec4268a09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4ec4268a09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4ec4268a09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24ec4268a09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24ec4268a09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4ec4268a0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24ec4268a0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24ec4268a09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24ec4268a09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2c5440e751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2c5440e751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4ec4268a09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4ec4268a0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4ec4268a09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24ec4268a0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24ec4268a0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24ec4268a0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4ec4268a0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4ec4268a0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4ec4268a0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4ec4268a0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4ec4268a09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24ec4268a09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4ec4268a09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24ec4268a09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4ec4268a09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4ec4268a09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4ec4268a0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4ec4268a0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7" name="Shape 277"/>
        <p:cNvGrpSpPr/>
        <p:nvPr/>
      </p:nvGrpSpPr>
      <p:grpSpPr>
        <a:xfrm>
          <a:off x="0" y="0"/>
          <a:ext cx="0" cy="0"/>
          <a:chOff x="0" y="0"/>
          <a:chExt cx="0" cy="0"/>
        </a:xfrm>
      </p:grpSpPr>
      <p:pic>
        <p:nvPicPr>
          <p:cNvPr descr="offset_comp_406605.jpg" id="278" name="Google Shape;278;p14"/>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279" name="Google Shape;279;p14"/>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280" name="Google Shape;280;p1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81" name="Google Shape;281;p1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82" name="Google Shape;28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3" name="Google Shape;283;p14"/>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5" name="Shape 285"/>
        <p:cNvGrpSpPr/>
        <p:nvPr/>
      </p:nvGrpSpPr>
      <p:grpSpPr>
        <a:xfrm>
          <a:off x="0" y="0"/>
          <a:ext cx="0" cy="0"/>
          <a:chOff x="0" y="0"/>
          <a:chExt cx="0" cy="0"/>
        </a:xfrm>
      </p:grpSpPr>
      <p:grpSp>
        <p:nvGrpSpPr>
          <p:cNvPr id="286" name="Google Shape;286;p15"/>
          <p:cNvGrpSpPr/>
          <p:nvPr/>
        </p:nvGrpSpPr>
        <p:grpSpPr>
          <a:xfrm>
            <a:off x="4406400" y="0"/>
            <a:ext cx="4737600" cy="5143065"/>
            <a:chOff x="4406400" y="0"/>
            <a:chExt cx="4737600" cy="5143065"/>
          </a:xfrm>
        </p:grpSpPr>
        <p:sp>
          <p:nvSpPr>
            <p:cNvPr id="287" name="Google Shape;287;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15"/>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6" name="Google Shape;30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311" name="Shape 311"/>
        <p:cNvGrpSpPr/>
        <p:nvPr/>
      </p:nvGrpSpPr>
      <p:grpSpPr>
        <a:xfrm>
          <a:off x="0" y="0"/>
          <a:ext cx="0" cy="0"/>
          <a:chOff x="0" y="0"/>
          <a:chExt cx="0" cy="0"/>
        </a:xfrm>
      </p:grpSpPr>
      <p:grpSp>
        <p:nvGrpSpPr>
          <p:cNvPr id="312" name="Google Shape;312;p16"/>
          <p:cNvGrpSpPr/>
          <p:nvPr/>
        </p:nvGrpSpPr>
        <p:grpSpPr>
          <a:xfrm>
            <a:off x="4406400" y="0"/>
            <a:ext cx="4737600" cy="5143065"/>
            <a:chOff x="4406400" y="0"/>
            <a:chExt cx="4737600" cy="5143065"/>
          </a:xfrm>
        </p:grpSpPr>
        <p:sp>
          <p:nvSpPr>
            <p:cNvPr id="313" name="Google Shape;313;p1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2" name="Google Shape;33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3" name="Shape 333"/>
        <p:cNvGrpSpPr/>
        <p:nvPr/>
      </p:nvGrpSpPr>
      <p:grpSpPr>
        <a:xfrm>
          <a:off x="0" y="0"/>
          <a:ext cx="0" cy="0"/>
          <a:chOff x="0" y="0"/>
          <a:chExt cx="0" cy="0"/>
        </a:xfrm>
      </p:grpSpPr>
      <p:sp>
        <p:nvSpPr>
          <p:cNvPr id="334" name="Google Shape;334;p1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17"/>
          <p:cNvGrpSpPr/>
          <p:nvPr/>
        </p:nvGrpSpPr>
        <p:grpSpPr>
          <a:xfrm>
            <a:off x="0" y="381001"/>
            <a:ext cx="1037850" cy="1016287"/>
            <a:chOff x="0" y="381001"/>
            <a:chExt cx="1037850" cy="1016287"/>
          </a:xfrm>
        </p:grpSpPr>
        <p:sp>
          <p:nvSpPr>
            <p:cNvPr id="339" name="Google Shape;339;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2" name="Google Shape;342;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43" name="Google Shape;34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344" name="Shape 344"/>
        <p:cNvGrpSpPr/>
        <p:nvPr/>
      </p:nvGrpSpPr>
      <p:grpSpPr>
        <a:xfrm>
          <a:off x="0" y="0"/>
          <a:ext cx="0" cy="0"/>
          <a:chOff x="0" y="0"/>
          <a:chExt cx="0" cy="0"/>
        </a:xfrm>
      </p:grpSpPr>
      <p:sp>
        <p:nvSpPr>
          <p:cNvPr id="345" name="Google Shape;345;p18"/>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46" name="Google Shape;346;p1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348" name="Google Shape;348;p1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8"/>
          <p:cNvGrpSpPr/>
          <p:nvPr/>
        </p:nvGrpSpPr>
        <p:grpSpPr>
          <a:xfrm>
            <a:off x="0" y="381001"/>
            <a:ext cx="1037850" cy="1016287"/>
            <a:chOff x="0" y="381001"/>
            <a:chExt cx="1037850" cy="1016287"/>
          </a:xfrm>
        </p:grpSpPr>
        <p:sp>
          <p:nvSpPr>
            <p:cNvPr id="353" name="Google Shape;35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1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356" name="Google Shape;356;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357" name="Shape 357"/>
        <p:cNvGrpSpPr/>
        <p:nvPr/>
      </p:nvGrpSpPr>
      <p:grpSpPr>
        <a:xfrm>
          <a:off x="0" y="0"/>
          <a:ext cx="0" cy="0"/>
          <a:chOff x="0" y="0"/>
          <a:chExt cx="0" cy="0"/>
        </a:xfrm>
      </p:grpSpPr>
      <p:sp>
        <p:nvSpPr>
          <p:cNvPr id="358" name="Google Shape;358;p19"/>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9" name="Google Shape;359;p19"/>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19"/>
          <p:cNvGrpSpPr/>
          <p:nvPr/>
        </p:nvGrpSpPr>
        <p:grpSpPr>
          <a:xfrm>
            <a:off x="0" y="381001"/>
            <a:ext cx="1037850" cy="1016287"/>
            <a:chOff x="0" y="381001"/>
            <a:chExt cx="1037850" cy="1016287"/>
          </a:xfrm>
        </p:grpSpPr>
        <p:sp>
          <p:nvSpPr>
            <p:cNvPr id="365" name="Google Shape;365;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368" name="Google Shape;36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9" name="Google Shape;369;p19"/>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0" name="Shape 370"/>
        <p:cNvGrpSpPr/>
        <p:nvPr/>
      </p:nvGrpSpPr>
      <p:grpSpPr>
        <a:xfrm>
          <a:off x="0" y="0"/>
          <a:ext cx="0" cy="0"/>
          <a:chOff x="0" y="0"/>
          <a:chExt cx="0" cy="0"/>
        </a:xfrm>
      </p:grpSpPr>
      <p:sp>
        <p:nvSpPr>
          <p:cNvPr id="371" name="Google Shape;371;p2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0"/>
          <p:cNvGrpSpPr/>
          <p:nvPr/>
        </p:nvGrpSpPr>
        <p:grpSpPr>
          <a:xfrm>
            <a:off x="0" y="381001"/>
            <a:ext cx="1037850" cy="1016287"/>
            <a:chOff x="0" y="381001"/>
            <a:chExt cx="1037850" cy="1016287"/>
          </a:xfrm>
        </p:grpSpPr>
        <p:sp>
          <p:nvSpPr>
            <p:cNvPr id="376" name="Google Shape;376;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79" name="Google Shape;379;p20"/>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0" name="Google Shape;380;p20"/>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1" name="Google Shape;38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2" name="Shape 382"/>
        <p:cNvGrpSpPr/>
        <p:nvPr/>
      </p:nvGrpSpPr>
      <p:grpSpPr>
        <a:xfrm>
          <a:off x="0" y="0"/>
          <a:ext cx="0" cy="0"/>
          <a:chOff x="0" y="0"/>
          <a:chExt cx="0" cy="0"/>
        </a:xfrm>
      </p:grpSpPr>
      <p:sp>
        <p:nvSpPr>
          <p:cNvPr id="383" name="Google Shape;383;p2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1"/>
          <p:cNvGrpSpPr/>
          <p:nvPr/>
        </p:nvGrpSpPr>
        <p:grpSpPr>
          <a:xfrm>
            <a:off x="0" y="381001"/>
            <a:ext cx="1037850" cy="1016287"/>
            <a:chOff x="0" y="381001"/>
            <a:chExt cx="1037850" cy="1016287"/>
          </a:xfrm>
        </p:grpSpPr>
        <p:sp>
          <p:nvSpPr>
            <p:cNvPr id="388" name="Google Shape;38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91" name="Google Shape;39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2" name="Shape 392"/>
        <p:cNvGrpSpPr/>
        <p:nvPr/>
      </p:nvGrpSpPr>
      <p:grpSpPr>
        <a:xfrm>
          <a:off x="0" y="0"/>
          <a:ext cx="0" cy="0"/>
          <a:chOff x="0" y="0"/>
          <a:chExt cx="0" cy="0"/>
        </a:xfrm>
      </p:grpSpPr>
      <p:sp>
        <p:nvSpPr>
          <p:cNvPr id="393" name="Google Shape;393;p2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22"/>
          <p:cNvGrpSpPr/>
          <p:nvPr/>
        </p:nvGrpSpPr>
        <p:grpSpPr>
          <a:xfrm>
            <a:off x="0" y="381001"/>
            <a:ext cx="1037850" cy="1016287"/>
            <a:chOff x="0" y="381001"/>
            <a:chExt cx="1037850" cy="1016287"/>
          </a:xfrm>
        </p:grpSpPr>
        <p:sp>
          <p:nvSpPr>
            <p:cNvPr id="398" name="Google Shape;398;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1" name="Google Shape;401;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02" name="Google Shape;40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3" name="Shape 403"/>
        <p:cNvGrpSpPr/>
        <p:nvPr/>
      </p:nvGrpSpPr>
      <p:grpSpPr>
        <a:xfrm>
          <a:off x="0" y="0"/>
          <a:ext cx="0" cy="0"/>
          <a:chOff x="0" y="0"/>
          <a:chExt cx="0" cy="0"/>
        </a:xfrm>
      </p:grpSpPr>
      <p:sp>
        <p:nvSpPr>
          <p:cNvPr id="404" name="Google Shape;404;p2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23"/>
          <p:cNvGrpSpPr/>
          <p:nvPr/>
        </p:nvGrpSpPr>
        <p:grpSpPr>
          <a:xfrm>
            <a:off x="4406400" y="0"/>
            <a:ext cx="4737600" cy="5143500"/>
            <a:chOff x="4406400" y="0"/>
            <a:chExt cx="4737600" cy="5143500"/>
          </a:xfrm>
        </p:grpSpPr>
        <p:sp>
          <p:nvSpPr>
            <p:cNvPr id="409" name="Google Shape;409;p23"/>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3"/>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3"/>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3"/>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3"/>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3"/>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3"/>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3"/>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3"/>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23"/>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8" name="Google Shape;42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9" name="Shape 429"/>
        <p:cNvGrpSpPr/>
        <p:nvPr/>
      </p:nvGrpSpPr>
      <p:grpSpPr>
        <a:xfrm>
          <a:off x="0" y="0"/>
          <a:ext cx="0" cy="0"/>
          <a:chOff x="0" y="0"/>
          <a:chExt cx="0" cy="0"/>
        </a:xfrm>
      </p:grpSpPr>
      <p:sp>
        <p:nvSpPr>
          <p:cNvPr id="430" name="Google Shape;430;p2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24"/>
          <p:cNvGrpSpPr/>
          <p:nvPr/>
        </p:nvGrpSpPr>
        <p:grpSpPr>
          <a:xfrm>
            <a:off x="0" y="381001"/>
            <a:ext cx="1037850" cy="1016287"/>
            <a:chOff x="0" y="381001"/>
            <a:chExt cx="1037850" cy="1016287"/>
          </a:xfrm>
        </p:grpSpPr>
        <p:sp>
          <p:nvSpPr>
            <p:cNvPr id="435" name="Google Shape;435;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24"/>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38" name="Google Shape;438;p24"/>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439" name="Google Shape;439;p24"/>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40" name="Google Shape;440;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1" name="Shape 441"/>
        <p:cNvGrpSpPr/>
        <p:nvPr/>
      </p:nvGrpSpPr>
      <p:grpSpPr>
        <a:xfrm>
          <a:off x="0" y="0"/>
          <a:ext cx="0" cy="0"/>
          <a:chOff x="0" y="0"/>
          <a:chExt cx="0" cy="0"/>
        </a:xfrm>
      </p:grpSpPr>
      <p:grpSp>
        <p:nvGrpSpPr>
          <p:cNvPr id="442" name="Google Shape;442;p25"/>
          <p:cNvGrpSpPr/>
          <p:nvPr/>
        </p:nvGrpSpPr>
        <p:grpSpPr>
          <a:xfrm>
            <a:off x="0" y="4128572"/>
            <a:ext cx="698925" cy="684657"/>
            <a:chOff x="0" y="3785672"/>
            <a:chExt cx="698925" cy="684657"/>
          </a:xfrm>
        </p:grpSpPr>
        <p:sp>
          <p:nvSpPr>
            <p:cNvPr id="443" name="Google Shape;443;p2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5"/>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446" name="Google Shape;446;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7" name="Google Shape;447;p2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1" name="Shape 451"/>
        <p:cNvGrpSpPr/>
        <p:nvPr/>
      </p:nvGrpSpPr>
      <p:grpSpPr>
        <a:xfrm>
          <a:off x="0" y="0"/>
          <a:ext cx="0" cy="0"/>
          <a:chOff x="0" y="0"/>
          <a:chExt cx="0" cy="0"/>
        </a:xfrm>
      </p:grpSpPr>
      <p:grpSp>
        <p:nvGrpSpPr>
          <p:cNvPr id="452" name="Google Shape;452;p26"/>
          <p:cNvGrpSpPr/>
          <p:nvPr/>
        </p:nvGrpSpPr>
        <p:grpSpPr>
          <a:xfrm>
            <a:off x="4406400" y="0"/>
            <a:ext cx="4737600" cy="5143065"/>
            <a:chOff x="4406400" y="0"/>
            <a:chExt cx="4737600" cy="5143065"/>
          </a:xfrm>
        </p:grpSpPr>
        <p:sp>
          <p:nvSpPr>
            <p:cNvPr id="453" name="Google Shape;453;p2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26"/>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472" name="Google Shape;472;p26"/>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3" name="Google Shape;473;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4" name="Google Shape;474;p2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8" name="Shape 478"/>
        <p:cNvGrpSpPr/>
        <p:nvPr/>
      </p:nvGrpSpPr>
      <p:grpSpPr>
        <a:xfrm>
          <a:off x="0" y="0"/>
          <a:ext cx="0" cy="0"/>
          <a:chOff x="0" y="0"/>
          <a:chExt cx="0" cy="0"/>
        </a:xfrm>
      </p:grpSpPr>
      <p:sp>
        <p:nvSpPr>
          <p:cNvPr id="479" name="Google Shape;479;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480" name="Shape 480"/>
        <p:cNvGrpSpPr/>
        <p:nvPr/>
      </p:nvGrpSpPr>
      <p:grpSpPr>
        <a:xfrm>
          <a:off x="0" y="0"/>
          <a:ext cx="0" cy="0"/>
          <a:chOff x="0" y="0"/>
          <a:chExt cx="0" cy="0"/>
        </a:xfrm>
      </p:grpSpPr>
      <p:pic>
        <p:nvPicPr>
          <p:cNvPr descr="offset_comp_343059.jpg" id="481" name="Google Shape;481;p28"/>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482" name="Google Shape;482;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3" name="Google Shape;483;p28"/>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484" name="Google Shape;484;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5" name="Google Shape;485;p2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28"/>
          <p:cNvGrpSpPr/>
          <p:nvPr/>
        </p:nvGrpSpPr>
        <p:grpSpPr>
          <a:xfrm>
            <a:off x="0" y="381001"/>
            <a:ext cx="1037850" cy="1016287"/>
            <a:chOff x="0" y="381001"/>
            <a:chExt cx="1037850" cy="1016287"/>
          </a:xfrm>
        </p:grpSpPr>
        <p:sp>
          <p:nvSpPr>
            <p:cNvPr id="490" name="Google Shape;490;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273" name="Shape 273"/>
        <p:cNvGrpSpPr/>
        <p:nvPr/>
      </p:nvGrpSpPr>
      <p:grpSpPr>
        <a:xfrm>
          <a:off x="0" y="0"/>
          <a:ext cx="0" cy="0"/>
          <a:chOff x="0" y="0"/>
          <a:chExt cx="0" cy="0"/>
        </a:xfrm>
      </p:grpSpPr>
      <p:sp>
        <p:nvSpPr>
          <p:cNvPr id="274" name="Google Shape;27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275" name="Google Shape;27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276" name="Google Shape;27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9"/>
          <p:cNvSpPr txBox="1"/>
          <p:nvPr>
            <p:ph type="ctrTitle"/>
          </p:nvPr>
        </p:nvSpPr>
        <p:spPr>
          <a:xfrm>
            <a:off x="792525" y="1720250"/>
            <a:ext cx="8211000" cy="19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Secure Programs:</a:t>
            </a:r>
            <a:endParaRPr b="1"/>
          </a:p>
          <a:p>
            <a:pPr indent="0" lvl="0" marL="0" rtl="0" algn="l">
              <a:spcBef>
                <a:spcPts val="0"/>
              </a:spcBef>
              <a:spcAft>
                <a:spcPts val="0"/>
              </a:spcAft>
              <a:buNone/>
            </a:pPr>
            <a:r>
              <a:rPr b="1" lang="en"/>
              <a:t>Development of Policies, Procedures, and Standards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38"/>
          <p:cNvSpPr txBox="1"/>
          <p:nvPr>
            <p:ph type="title"/>
          </p:nvPr>
        </p:nvSpPr>
        <p:spPr>
          <a:xfrm>
            <a:off x="821050" y="78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Remote Access Procedures</a:t>
            </a:r>
            <a:endParaRPr b="1" sz="3200">
              <a:solidFill>
                <a:schemeClr val="accent2"/>
              </a:solidFill>
            </a:endParaRPr>
          </a:p>
        </p:txBody>
      </p:sp>
      <p:sp>
        <p:nvSpPr>
          <p:cNvPr id="548" name="Google Shape;548;p38"/>
          <p:cNvSpPr txBox="1"/>
          <p:nvPr/>
        </p:nvSpPr>
        <p:spPr>
          <a:xfrm>
            <a:off x="-232600" y="1740250"/>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Remote access must be established using our Virtual Private Networks (VPNs), with encryption and strong pass-phrases. TKH-owned devices used for remote connection should not be connected to any other network simultaneously. The use of external resources for TKH business must be pre-approved by the relevant manager.</a:t>
            </a:r>
            <a:endParaRPr b="1" sz="2200">
              <a:solidFill>
                <a:srgbClr val="D1D5DB"/>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39"/>
          <p:cNvSpPr txBox="1"/>
          <p:nvPr>
            <p:ph type="title"/>
          </p:nvPr>
        </p:nvSpPr>
        <p:spPr>
          <a:xfrm>
            <a:off x="821050" y="78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Securing Home Devices and </a:t>
            </a:r>
            <a:endParaRPr b="1" sz="3200">
              <a:solidFill>
                <a:schemeClr val="accent2"/>
              </a:solidFill>
            </a:endParaRPr>
          </a:p>
          <a:p>
            <a:pPr indent="0" lvl="0" marL="0" marR="0" rtl="0" algn="ctr">
              <a:lnSpc>
                <a:spcPct val="100000"/>
              </a:lnSpc>
              <a:spcBef>
                <a:spcPts val="0"/>
              </a:spcBef>
              <a:spcAft>
                <a:spcPts val="0"/>
              </a:spcAft>
              <a:buNone/>
            </a:pPr>
            <a:r>
              <a:rPr b="1" lang="en" sz="3200">
                <a:solidFill>
                  <a:schemeClr val="accent2"/>
                </a:solidFill>
              </a:rPr>
              <a:t>Home Networks</a:t>
            </a:r>
            <a:endParaRPr b="1" sz="3200">
              <a:solidFill>
                <a:schemeClr val="accent2"/>
              </a:solidFill>
            </a:endParaRPr>
          </a:p>
        </p:txBody>
      </p:sp>
      <p:sp>
        <p:nvSpPr>
          <p:cNvPr id="554" name="Google Shape;554;p39"/>
          <p:cNvSpPr txBox="1"/>
          <p:nvPr/>
        </p:nvSpPr>
        <p:spPr>
          <a:xfrm>
            <a:off x="-178900" y="215182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To prevent unauthorized access, devices should always be locked when not in use. We also ask employees to secure their home Wi-Fi networks, disconnect devices not in use, and use a VPN when accessing TKH's network remotely.</a:t>
            </a:r>
            <a:endParaRPr b="1" sz="2200">
              <a:solidFill>
                <a:srgbClr val="D1D5DB"/>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0"/>
          <p:cNvSpPr txBox="1"/>
          <p:nvPr>
            <p:ph type="title"/>
          </p:nvPr>
        </p:nvSpPr>
        <p:spPr>
          <a:xfrm>
            <a:off x="946000" y="143965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chemeClr val="dk2"/>
                </a:solidFill>
                <a:latin typeface="Montserrat ExtraBold"/>
                <a:ea typeface="Montserrat ExtraBold"/>
                <a:cs typeface="Montserrat ExtraBold"/>
                <a:sym typeface="Montserrat ExtraBold"/>
              </a:rPr>
              <a:t>Incident Reporting and Response Policies and Procedures</a:t>
            </a:r>
            <a:endParaRPr sz="4700">
              <a:solidFill>
                <a:schemeClr val="dk2"/>
              </a:solidFill>
              <a:latin typeface="Montserrat ExtraBold"/>
              <a:ea typeface="Montserrat ExtraBold"/>
              <a:cs typeface="Montserrat ExtraBold"/>
              <a:sym typeface="Montserrat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1"/>
          <p:cNvSpPr txBox="1"/>
          <p:nvPr>
            <p:ph type="title"/>
          </p:nvPr>
        </p:nvSpPr>
        <p:spPr>
          <a:xfrm>
            <a:off x="910475" y="5552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dk2"/>
                </a:solidFill>
              </a:rPr>
              <a:t>Welcome to </a:t>
            </a:r>
            <a:r>
              <a:rPr b="1" lang="en" sz="3200">
                <a:solidFill>
                  <a:schemeClr val="dk2"/>
                </a:solidFill>
              </a:rPr>
              <a:t>Incident Reporting and Response Policies and Procedures</a:t>
            </a:r>
            <a:endParaRPr b="1" sz="3200">
              <a:solidFill>
                <a:schemeClr val="dk2"/>
              </a:solidFill>
            </a:endParaRPr>
          </a:p>
        </p:txBody>
      </p:sp>
      <p:sp>
        <p:nvSpPr>
          <p:cNvPr id="565" name="Google Shape;565;p41"/>
          <p:cNvSpPr txBox="1"/>
          <p:nvPr/>
        </p:nvSpPr>
        <p:spPr>
          <a:xfrm>
            <a:off x="-178900" y="2151825"/>
            <a:ext cx="9144000" cy="2072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chemeClr val="lt2"/>
                </a:solidFill>
                <a:latin typeface="Roboto"/>
                <a:ea typeface="Roboto"/>
                <a:cs typeface="Roboto"/>
                <a:sym typeface="Roboto"/>
              </a:rPr>
              <a:t>At The Knowledge House, we recognize the significant risks that cybersecurity incidents pose to our operations, reputation, and data. This policy provides clear steps for reporting and responding to potential cybersecurity incidents.</a:t>
            </a:r>
            <a:endParaRPr b="1" sz="2200">
              <a:solidFill>
                <a:schemeClr val="lt2"/>
              </a:solidFill>
              <a:latin typeface="Roboto"/>
              <a:ea typeface="Roboto"/>
              <a:cs typeface="Roboto"/>
              <a:sym typeface="Roboto"/>
            </a:endParaRPr>
          </a:p>
          <a:p>
            <a:pPr indent="0" lvl="0" marL="0" rtl="0" algn="l">
              <a:lnSpc>
                <a:spcPct val="115000"/>
              </a:lnSpc>
              <a:spcBef>
                <a:spcPts val="0"/>
              </a:spcBef>
              <a:spcAft>
                <a:spcPts val="0"/>
              </a:spcAft>
              <a:buNone/>
            </a:pPr>
            <a:r>
              <a:t/>
            </a:r>
            <a:endParaRPr sz="1100"/>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2"/>
          <p:cNvSpPr txBox="1"/>
          <p:nvPr>
            <p:ph type="title"/>
          </p:nvPr>
        </p:nvSpPr>
        <p:spPr>
          <a:xfrm>
            <a:off x="821000" y="662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dk2"/>
                </a:solidFill>
              </a:rPr>
              <a:t>Incident Report Policy Statement</a:t>
            </a:r>
            <a:endParaRPr b="1" sz="3200">
              <a:solidFill>
                <a:schemeClr val="dk2"/>
              </a:solidFill>
            </a:endParaRPr>
          </a:p>
        </p:txBody>
      </p:sp>
      <p:sp>
        <p:nvSpPr>
          <p:cNvPr id="571" name="Google Shape;571;p42"/>
          <p:cNvSpPr txBox="1"/>
          <p:nvPr/>
        </p:nvSpPr>
        <p:spPr>
          <a:xfrm>
            <a:off x="-178900" y="21518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chemeClr val="lt2"/>
                </a:solidFill>
                <a:latin typeface="Roboto"/>
                <a:ea typeface="Roboto"/>
                <a:cs typeface="Roboto"/>
                <a:sym typeface="Roboto"/>
              </a:rPr>
              <a:t>Our goal is to create an environment well-equipped to handle cybersecurity incidents by adopting a proactive approach, including a responsive team, a well-defined response process, and frequent practice drills to ensure readiness.</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3"/>
          <p:cNvSpPr txBox="1"/>
          <p:nvPr>
            <p:ph type="title"/>
          </p:nvPr>
        </p:nvSpPr>
        <p:spPr>
          <a:xfrm>
            <a:off x="821000" y="662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dk2"/>
                </a:solidFill>
              </a:rPr>
              <a:t>Incident Reporting Procedures</a:t>
            </a:r>
            <a:endParaRPr b="1" sz="3200">
              <a:solidFill>
                <a:schemeClr val="dk2"/>
              </a:solidFill>
            </a:endParaRPr>
          </a:p>
        </p:txBody>
      </p:sp>
      <p:sp>
        <p:nvSpPr>
          <p:cNvPr id="577" name="Google Shape;577;p43"/>
          <p:cNvSpPr txBox="1"/>
          <p:nvPr/>
        </p:nvSpPr>
        <p:spPr>
          <a:xfrm>
            <a:off x="-178900" y="21518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chemeClr val="lt2"/>
                </a:solidFill>
                <a:latin typeface="Roboto"/>
                <a:ea typeface="Roboto"/>
                <a:cs typeface="Roboto"/>
                <a:sym typeface="Roboto"/>
              </a:rPr>
              <a:t>Any unusual or suspicious activities on devices or within the organization's network should be reported immediately. Reports should contain as much detail as possible, and employees should cooperate fully with the IRT.</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4"/>
          <p:cNvSpPr txBox="1"/>
          <p:nvPr>
            <p:ph type="title"/>
          </p:nvPr>
        </p:nvSpPr>
        <p:spPr>
          <a:xfrm>
            <a:off x="821000" y="662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dk2"/>
                </a:solidFill>
              </a:rPr>
              <a:t>Incident Reporting Procedures</a:t>
            </a:r>
            <a:endParaRPr b="1" sz="3200">
              <a:solidFill>
                <a:schemeClr val="dk2"/>
              </a:solidFill>
            </a:endParaRPr>
          </a:p>
        </p:txBody>
      </p:sp>
      <p:sp>
        <p:nvSpPr>
          <p:cNvPr id="583" name="Google Shape;583;p44"/>
          <p:cNvSpPr txBox="1"/>
          <p:nvPr/>
        </p:nvSpPr>
        <p:spPr>
          <a:xfrm>
            <a:off x="-178900" y="21518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chemeClr val="lt2"/>
                </a:solidFill>
                <a:latin typeface="Roboto"/>
                <a:ea typeface="Roboto"/>
                <a:cs typeface="Roboto"/>
                <a:sym typeface="Roboto"/>
              </a:rPr>
              <a:t>Any unusual or suspicious activities on devices or within the organization's network should be reported immediately. Reports should contain as much detail as possible, and employees should cooperate fully with the IRT.</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chemeClr val="lt2"/>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5"/>
          <p:cNvSpPr txBox="1"/>
          <p:nvPr>
            <p:ph type="title"/>
          </p:nvPr>
        </p:nvSpPr>
        <p:spPr>
          <a:xfrm>
            <a:off x="946000" y="143965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chemeClr val="lt2"/>
                </a:solidFill>
                <a:latin typeface="Montserrat ExtraBold"/>
                <a:ea typeface="Montserrat ExtraBold"/>
                <a:cs typeface="Montserrat ExtraBold"/>
                <a:sym typeface="Montserrat ExtraBold"/>
              </a:rPr>
              <a:t>Data Handling and Classification Policies and Procedures</a:t>
            </a:r>
            <a:endParaRPr sz="4700">
              <a:solidFill>
                <a:schemeClr val="lt2"/>
              </a:solidFill>
              <a:latin typeface="Montserrat ExtraBold"/>
              <a:ea typeface="Montserrat ExtraBold"/>
              <a:cs typeface="Montserrat ExtraBold"/>
              <a:sym typeface="Montserrat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46"/>
          <p:cNvSpPr txBox="1"/>
          <p:nvPr>
            <p:ph type="title"/>
          </p:nvPr>
        </p:nvSpPr>
        <p:spPr>
          <a:xfrm>
            <a:off x="966300" y="841500"/>
            <a:ext cx="81777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Welcome to Data Handling and Classification Policies and Procedures</a:t>
            </a:r>
            <a:endParaRPr b="1" sz="3200">
              <a:solidFill>
                <a:schemeClr val="lt2"/>
              </a:solidFill>
            </a:endParaRPr>
          </a:p>
        </p:txBody>
      </p:sp>
      <p:sp>
        <p:nvSpPr>
          <p:cNvPr id="594" name="Google Shape;594;p46"/>
          <p:cNvSpPr txBox="1"/>
          <p:nvPr/>
        </p:nvSpPr>
        <p:spPr>
          <a:xfrm>
            <a:off x="-161025" y="2571750"/>
            <a:ext cx="9144000" cy="2072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At The Knowledge House, we handle a large amount of sensitive data. Our Data Handling and Classification Policy is designed to provide clear guidelines for handling, storing, and transmitting different types of data.</a:t>
            </a:r>
            <a:endParaRPr b="1" sz="2200">
              <a:solidFill>
                <a:srgbClr val="D1D5DB"/>
              </a:solidFill>
              <a:latin typeface="Roboto"/>
              <a:ea typeface="Roboto"/>
              <a:cs typeface="Roboto"/>
              <a:sym typeface="Roboto"/>
            </a:endParaRPr>
          </a:p>
          <a:p>
            <a:pPr indent="0" lvl="0" marL="0" rtl="0" algn="l">
              <a:lnSpc>
                <a:spcPct val="115000"/>
              </a:lnSpc>
              <a:spcBef>
                <a:spcPts val="0"/>
              </a:spcBef>
              <a:spcAft>
                <a:spcPts val="0"/>
              </a:spcAft>
              <a:buNone/>
            </a:pPr>
            <a:r>
              <a:t/>
            </a:r>
            <a:endParaRPr sz="1100"/>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47"/>
          <p:cNvSpPr txBox="1"/>
          <p:nvPr>
            <p:ph type="title"/>
          </p:nvPr>
        </p:nvSpPr>
        <p:spPr>
          <a:xfrm>
            <a:off x="590500" y="519400"/>
            <a:ext cx="81777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Data Types</a:t>
            </a:r>
            <a:endParaRPr b="1" sz="3200">
              <a:solidFill>
                <a:schemeClr val="lt2"/>
              </a:solidFill>
            </a:endParaRPr>
          </a:p>
        </p:txBody>
      </p:sp>
      <p:sp>
        <p:nvSpPr>
          <p:cNvPr id="600" name="Google Shape;600;p47"/>
          <p:cNvSpPr txBox="1"/>
          <p:nvPr/>
        </p:nvSpPr>
        <p:spPr>
          <a:xfrm>
            <a:off x="-178950" y="1426525"/>
            <a:ext cx="9144000" cy="2072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Our data is divided into four categories: Public, Internal, Confidential, and Sensitive. Each category requires a different level of security and has specific guidelines for handling, storing, and transmission.</a:t>
            </a:r>
            <a:endParaRPr b="1" sz="2200">
              <a:solidFill>
                <a:srgbClr val="D1D5DB"/>
              </a:solidFill>
              <a:latin typeface="Roboto"/>
              <a:ea typeface="Roboto"/>
              <a:cs typeface="Roboto"/>
              <a:sym typeface="Roboto"/>
            </a:endParaRPr>
          </a:p>
          <a:p>
            <a:pPr indent="0" lvl="0" marL="0" rtl="0" algn="l">
              <a:lnSpc>
                <a:spcPct val="115000"/>
              </a:lnSpc>
              <a:spcBef>
                <a:spcPts val="0"/>
              </a:spcBef>
              <a:spcAft>
                <a:spcPts val="0"/>
              </a:spcAft>
              <a:buNone/>
            </a:pPr>
            <a:r>
              <a:t/>
            </a:r>
            <a:endParaRPr sz="1100"/>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0"/>
          <p:cNvSpPr txBox="1"/>
          <p:nvPr>
            <p:ph type="title"/>
          </p:nvPr>
        </p:nvSpPr>
        <p:spPr>
          <a:xfrm>
            <a:off x="733675" y="258625"/>
            <a:ext cx="84102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solidFill>
                  <a:schemeClr val="lt2"/>
                </a:solidFill>
                <a:latin typeface="Montserrat ExtraBold"/>
                <a:ea typeface="Montserrat ExtraBold"/>
                <a:cs typeface="Montserrat ExtraBold"/>
                <a:sym typeface="Montserrat ExtraBold"/>
              </a:rPr>
              <a:t>What is Access Management?</a:t>
            </a:r>
            <a:endParaRPr sz="3800">
              <a:solidFill>
                <a:schemeClr val="lt2"/>
              </a:solidFill>
              <a:latin typeface="Montserrat ExtraBold"/>
              <a:ea typeface="Montserrat ExtraBold"/>
              <a:cs typeface="Montserrat ExtraBold"/>
              <a:sym typeface="Montserrat ExtraBold"/>
            </a:endParaRPr>
          </a:p>
        </p:txBody>
      </p:sp>
      <p:sp>
        <p:nvSpPr>
          <p:cNvPr id="502" name="Google Shape;502;p30"/>
          <p:cNvSpPr txBox="1"/>
          <p:nvPr>
            <p:ph idx="1" type="body"/>
          </p:nvPr>
        </p:nvSpPr>
        <p:spPr>
          <a:xfrm>
            <a:off x="341700" y="1518900"/>
            <a:ext cx="8693100" cy="2105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None/>
            </a:pPr>
            <a:r>
              <a:rPr b="1" lang="en" sz="2200">
                <a:latin typeface="Roboto"/>
                <a:ea typeface="Roboto"/>
                <a:cs typeface="Roboto"/>
                <a:sym typeface="Roboto"/>
              </a:rPr>
              <a:t>Access Management is  a critical part of our security infrastructure, designed to identify, control, and manage access to our systems, data, and applications. </a:t>
            </a:r>
            <a:endParaRPr b="1" sz="2200">
              <a:latin typeface="Roboto"/>
              <a:ea typeface="Roboto"/>
              <a:cs typeface="Roboto"/>
              <a:sym typeface="Roboto"/>
            </a:endParaRPr>
          </a:p>
          <a:p>
            <a:pPr indent="0" lvl="0" marL="0" marR="0" rtl="0" algn="l">
              <a:lnSpc>
                <a:spcPct val="115000"/>
              </a:lnSpc>
              <a:spcBef>
                <a:spcPts val="1500"/>
              </a:spcBef>
              <a:spcAft>
                <a:spcPts val="0"/>
              </a:spcAft>
              <a:buNone/>
            </a:pPr>
            <a:r>
              <a:rPr b="1" lang="en" sz="2200">
                <a:latin typeface="Roboto"/>
                <a:ea typeface="Roboto"/>
                <a:cs typeface="Roboto"/>
                <a:sym typeface="Roboto"/>
              </a:rPr>
              <a:t>This policy is a blueprint for our approach to Access Management, which involves defined roles and permissions, user authentication procedures, account management, data access controls, and more.</a:t>
            </a:r>
            <a:endParaRPr b="1" sz="2200">
              <a:latin typeface="Roboto"/>
              <a:ea typeface="Roboto"/>
              <a:cs typeface="Roboto"/>
              <a:sym typeface="Roboto"/>
            </a:endParaRPr>
          </a:p>
          <a:p>
            <a:pPr indent="0" lvl="0" marL="457200" marR="0" rtl="0" algn="l">
              <a:lnSpc>
                <a:spcPct val="115000"/>
              </a:lnSpc>
              <a:spcBef>
                <a:spcPts val="1500"/>
              </a:spcBef>
              <a:spcAft>
                <a:spcPts val="0"/>
              </a:spcAft>
              <a:buNone/>
            </a:pPr>
            <a:r>
              <a:t/>
            </a:r>
            <a:endParaRPr b="1" sz="22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8"/>
          <p:cNvSpPr txBox="1"/>
          <p:nvPr>
            <p:ph type="title"/>
          </p:nvPr>
        </p:nvSpPr>
        <p:spPr>
          <a:xfrm>
            <a:off x="590500" y="519400"/>
            <a:ext cx="81777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Data Handling Procedures</a:t>
            </a:r>
            <a:endParaRPr b="1" sz="3200">
              <a:solidFill>
                <a:schemeClr val="lt2"/>
              </a:solidFill>
            </a:endParaRPr>
          </a:p>
        </p:txBody>
      </p:sp>
      <p:sp>
        <p:nvSpPr>
          <p:cNvPr id="606" name="Google Shape;606;p48"/>
          <p:cNvSpPr txBox="1"/>
          <p:nvPr/>
        </p:nvSpPr>
        <p:spPr>
          <a:xfrm>
            <a:off x="-125275" y="16949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All data types, from Public to Sensitive, have specific handling procedures. These procedures dictate how the data should be used, stored, shared, and transmitted. Non-compliance with these procedures may result in disciplinary action.</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49"/>
          <p:cNvSpPr txBox="1"/>
          <p:nvPr>
            <p:ph type="title"/>
          </p:nvPr>
        </p:nvSpPr>
        <p:spPr>
          <a:xfrm>
            <a:off x="751525" y="519400"/>
            <a:ext cx="81777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Building a </a:t>
            </a:r>
            <a:r>
              <a:rPr b="1" lang="en" sz="3200">
                <a:solidFill>
                  <a:srgbClr val="1976D2"/>
                </a:solidFill>
              </a:rPr>
              <a:t>Stronger</a:t>
            </a:r>
            <a:r>
              <a:rPr b="1" lang="en" sz="3200">
                <a:solidFill>
                  <a:schemeClr val="lt2"/>
                </a:solidFill>
              </a:rPr>
              <a:t> </a:t>
            </a:r>
            <a:r>
              <a:rPr b="1" lang="en" sz="3200">
                <a:solidFill>
                  <a:srgbClr val="1976D2"/>
                </a:solidFill>
              </a:rPr>
              <a:t>Cybersecurity </a:t>
            </a:r>
            <a:r>
              <a:rPr b="1" lang="en" sz="3200">
                <a:solidFill>
                  <a:srgbClr val="D1D5DB"/>
                </a:solidFill>
              </a:rPr>
              <a:t>Culture</a:t>
            </a:r>
            <a:r>
              <a:rPr b="1" lang="en" sz="3200">
                <a:solidFill>
                  <a:schemeClr val="lt2"/>
                </a:solidFill>
              </a:rPr>
              <a:t> </a:t>
            </a:r>
            <a:r>
              <a:rPr b="1" lang="en" sz="3200">
                <a:solidFill>
                  <a:schemeClr val="accent2"/>
                </a:solidFill>
              </a:rPr>
              <a:t>at TKH Together </a:t>
            </a:r>
            <a:endParaRPr b="1" sz="3200">
              <a:solidFill>
                <a:schemeClr val="accent2"/>
              </a:solidFill>
            </a:endParaRPr>
          </a:p>
        </p:txBody>
      </p:sp>
      <p:sp>
        <p:nvSpPr>
          <p:cNvPr id="612" name="Google Shape;612;p49"/>
          <p:cNvSpPr txBox="1"/>
          <p:nvPr/>
        </p:nvSpPr>
        <p:spPr>
          <a:xfrm>
            <a:off x="-125275" y="1694925"/>
            <a:ext cx="9144000" cy="35709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All employees are expected to adhere to the guidelines presented in the policy.  Regular training sessions will be provided to increase cybersecurity awareness.  Open and prompt communication is crucial, especially in reporting potential cybersecurity incidents.</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Remember, cybersecurity is not solely the IT department's responsibility; it's everyone's.</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31"/>
          <p:cNvSpPr txBox="1"/>
          <p:nvPr>
            <p:ph type="title"/>
          </p:nvPr>
        </p:nvSpPr>
        <p:spPr>
          <a:xfrm>
            <a:off x="659700" y="192280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rgbClr val="1976D2"/>
                </a:solidFill>
                <a:latin typeface="Montserrat ExtraBold"/>
                <a:ea typeface="Montserrat ExtraBold"/>
                <a:cs typeface="Montserrat ExtraBold"/>
                <a:sym typeface="Montserrat ExtraBold"/>
              </a:rPr>
              <a:t>Password Policies and Procedures</a:t>
            </a:r>
            <a:endParaRPr sz="4700">
              <a:solidFill>
                <a:srgbClr val="1976D2"/>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2"/>
          <p:cNvSpPr txBox="1"/>
          <p:nvPr>
            <p:ph type="title"/>
          </p:nvPr>
        </p:nvSpPr>
        <p:spPr>
          <a:xfrm>
            <a:off x="928375" y="44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Welcome to Password Policies and Procedures</a:t>
            </a:r>
            <a:endParaRPr b="1" sz="3200">
              <a:solidFill>
                <a:srgbClr val="1976D2"/>
              </a:solidFill>
            </a:endParaRPr>
          </a:p>
        </p:txBody>
      </p:sp>
      <p:sp>
        <p:nvSpPr>
          <p:cNvPr id="513" name="Google Shape;513;p32"/>
          <p:cNvSpPr txBox="1"/>
          <p:nvPr/>
        </p:nvSpPr>
        <p:spPr>
          <a:xfrm>
            <a:off x="0" y="18118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The Knowledge House recognizes the vital role that password security plays in safeguarding our systems and data. This policy establishes standards and guidelines for password creation, management, and usage. By adhering to this policy, we can enhance our collective cybersecurity and facilitate our compliance with federal and state regulations and standards.</a:t>
            </a:r>
            <a:endParaRPr b="1" sz="2200">
              <a:solidFill>
                <a:srgbClr val="D1D5DB"/>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3"/>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Protecting Your Passwords</a:t>
            </a:r>
            <a:endParaRPr b="1" sz="3200">
              <a:solidFill>
                <a:srgbClr val="1976D2"/>
              </a:solidFill>
            </a:endParaRPr>
          </a:p>
        </p:txBody>
      </p:sp>
      <p:sp>
        <p:nvSpPr>
          <p:cNvPr id="519" name="Google Shape;519;p33"/>
          <p:cNvSpPr txBox="1"/>
          <p:nvPr/>
        </p:nvSpPr>
        <p:spPr>
          <a:xfrm>
            <a:off x="-232600" y="1811825"/>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Passwords should never be shared with anyone, including colleagues or IT staff. Each account should have a unique password. If you need to write down passwords, store them securely, away from public view. Never store passwords as plain text or in unencrypted files.</a:t>
            </a:r>
            <a:endParaRPr b="1" sz="2200">
              <a:solidFill>
                <a:srgbClr val="D1D5DB"/>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34"/>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Password Management and Two-Factor Authentication</a:t>
            </a:r>
            <a:endParaRPr b="1" sz="3200">
              <a:solidFill>
                <a:srgbClr val="1976D2"/>
              </a:solidFill>
            </a:endParaRPr>
          </a:p>
        </p:txBody>
      </p:sp>
      <p:sp>
        <p:nvSpPr>
          <p:cNvPr id="525" name="Google Shape;525;p34"/>
          <p:cNvSpPr txBox="1"/>
          <p:nvPr/>
        </p:nvSpPr>
        <p:spPr>
          <a:xfrm>
            <a:off x="-232600" y="2116025"/>
            <a:ext cx="9144000" cy="25551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We encourage the use of secure password management tools for storing and generating strong passwords. We also advise activating two-factor authentication (2FA) for all accounts where possible. 2FA adds an extra layer of security and significantly reduces the risk of account compromise.</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35"/>
          <p:cNvSpPr txBox="1"/>
          <p:nvPr>
            <p:ph type="title"/>
          </p:nvPr>
        </p:nvSpPr>
        <p:spPr>
          <a:xfrm>
            <a:off x="946000" y="192280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chemeClr val="accent2"/>
                </a:solidFill>
                <a:latin typeface="Montserrat ExtraBold"/>
                <a:ea typeface="Montserrat ExtraBold"/>
                <a:cs typeface="Montserrat ExtraBold"/>
                <a:sym typeface="Montserrat ExtraBold"/>
              </a:rPr>
              <a:t>Remote Work Policies and Procedures</a:t>
            </a:r>
            <a:endParaRPr sz="4700">
              <a:solidFill>
                <a:schemeClr val="accent2"/>
              </a:solidFill>
              <a:latin typeface="Montserrat ExtraBold"/>
              <a:ea typeface="Montserrat ExtraBold"/>
              <a:cs typeface="Montserrat ExtraBold"/>
              <a:sym typeface="Montserrat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6"/>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Welcome to the Remote Work Policy and Procedures</a:t>
            </a:r>
            <a:endParaRPr b="1" sz="3200">
              <a:solidFill>
                <a:schemeClr val="accent2"/>
              </a:solidFill>
            </a:endParaRPr>
          </a:p>
        </p:txBody>
      </p:sp>
      <p:sp>
        <p:nvSpPr>
          <p:cNvPr id="536" name="Google Shape;536;p36"/>
          <p:cNvSpPr txBox="1"/>
          <p:nvPr/>
        </p:nvSpPr>
        <p:spPr>
          <a:xfrm>
            <a:off x="-232600" y="2116025"/>
            <a:ext cx="9144000" cy="22164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The Knowledge House recognizes the growing trend of remote work and its benefits. This Remote Work Policy aims to ensure that our digital assets and infrastructure are accessed safely and protected. The purpose of this policy is to mitigate potential risks such as unauthorized or unsafe usage of company resources, and to prevent potential loss or exposure of sensitive data.</a:t>
            </a:r>
            <a:endParaRPr b="1" sz="2200">
              <a:solidFill>
                <a:srgbClr val="D1D5DB"/>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37"/>
          <p:cNvSpPr txBox="1"/>
          <p:nvPr>
            <p:ph type="title"/>
          </p:nvPr>
        </p:nvSpPr>
        <p:spPr>
          <a:xfrm>
            <a:off x="821050" y="78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Remote Work Policy Statement</a:t>
            </a:r>
            <a:endParaRPr b="1" sz="3200">
              <a:solidFill>
                <a:schemeClr val="accent2"/>
              </a:solidFill>
            </a:endParaRPr>
          </a:p>
        </p:txBody>
      </p:sp>
      <p:sp>
        <p:nvSpPr>
          <p:cNvPr id="542" name="Google Shape;542;p37"/>
          <p:cNvSpPr txBox="1"/>
          <p:nvPr/>
        </p:nvSpPr>
        <p:spPr>
          <a:xfrm>
            <a:off x="-232600" y="2116025"/>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All employees, contractors, vendors, and agents with remote access permissions must ensure that their remote connection is as secure as their on-site connection. The Knowledge House's networks should not be used to access the Internet for external business interests.</a:t>
            </a:r>
            <a:endParaRPr b="1" sz="2200">
              <a:solidFill>
                <a:srgbClr val="D1D5D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